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6" r:id="rId4"/>
    <p:sldId id="258" r:id="rId5"/>
    <p:sldId id="259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39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80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67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26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84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41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11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06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96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67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1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21C5-B65A-4E53-AFBB-EDC78D8859C5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4D31-E2F4-496D-8B0E-192DE8E2FE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8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1265" y="2075827"/>
            <a:ext cx="11766431" cy="36168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</a:br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Święto</a:t>
            </a:r>
            <a:r>
              <a:rPr lang="pl-PL" sz="2000" b="1" dirty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 ustanowione przez UNESCO </a:t>
            </a:r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/>
            </a:r>
            <a:b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</a:br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w </a:t>
            </a:r>
            <a:r>
              <a:rPr lang="pl-PL" sz="2000" b="1" dirty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celu zwrócenia uwagi na znaczenie mowy ojczystej </a:t>
            </a:r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 jako </a:t>
            </a:r>
            <a:r>
              <a:rPr lang="pl-PL" sz="2000" b="1" dirty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dziedzictwa </a:t>
            </a:r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 kulturowego.</a:t>
            </a:r>
            <a:b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</a:br>
            <a:r>
              <a:rPr lang="pl-PL" sz="2000" b="1" dirty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/>
            </a:r>
            <a:br>
              <a:rPr lang="pl-PL" sz="2000" b="1" dirty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</a:br>
            <a:r>
              <a:rPr lang="pl-PL" sz="2000" b="1" u="sng" dirty="0" smtClean="0">
                <a:solidFill>
                  <a:schemeClr val="bg1"/>
                </a:solidFill>
                <a:latin typeface="Californian FB" panose="0207040306080B030204" pitchFamily="18" charset="0"/>
                <a:ea typeface="Microsoft JhengHei UI" panose="020B0604030504040204" pitchFamily="34" charset="-120"/>
              </a:rPr>
              <a:t>Zachęcamy do korzystania ze zbiorów Biblioteki Pedagogicznej!</a:t>
            </a:r>
            <a:endParaRPr lang="pl-PL" sz="2000" b="1" u="sng" dirty="0">
              <a:solidFill>
                <a:schemeClr val="bg1"/>
              </a:solidFill>
              <a:latin typeface="Californian FB" panose="0207040306080B030204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136489" y="530941"/>
            <a:ext cx="6204155" cy="222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		21 LUTEGO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bg1"/>
                </a:solidFill>
                <a:latin typeface="Californian FB" panose="0207040306080B030204" pitchFamily="18" charset="0"/>
              </a:rPr>
              <a:t>	</a:t>
            </a:r>
            <a:r>
              <a:rPr lang="pl-PL" sz="32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MIĘDZYNARODOWY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DZIEŃ JĘZYKA OJCZYSTEGO</a:t>
            </a:r>
            <a:endParaRPr lang="pl-PL" sz="3200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77" y="2599249"/>
            <a:ext cx="2268794" cy="3306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ostokąt 8"/>
          <p:cNvSpPr/>
          <p:nvPr/>
        </p:nvSpPr>
        <p:spPr>
          <a:xfrm>
            <a:off x="4286864" y="332930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Polszczyzna ludzi myślących </a:t>
            </a:r>
          </a:p>
          <a:p>
            <a:endParaRPr lang="pl-PL" sz="2000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Halina </a:t>
            </a:r>
            <a:r>
              <a:rPr lang="pl-PL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Kurkowska </a:t>
            </a:r>
            <a:endParaRPr lang="pl-PL" sz="2000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Warszawa </a:t>
            </a:r>
            <a:r>
              <a:rPr lang="pl-PL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: Wydaw. Naukowe PWN, </a:t>
            </a:r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1991 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73" y="2546555"/>
            <a:ext cx="1958570" cy="2792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4434347" y="3086170"/>
            <a:ext cx="68924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Polszczyzna na co dzień </a:t>
            </a:r>
            <a:endParaRPr lang="pl-PL" sz="2000" b="1" u="sng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endParaRPr lang="pl-PL" sz="2000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pod </a:t>
            </a:r>
            <a:r>
              <a:rPr lang="pl-PL" sz="2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red. Mirosława </a:t>
            </a:r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Bańko</a:t>
            </a:r>
          </a:p>
          <a:p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Warszawa </a:t>
            </a:r>
            <a:r>
              <a:rPr lang="pl-PL" sz="2000" b="1" dirty="0">
                <a:solidFill>
                  <a:schemeClr val="bg1"/>
                </a:solidFill>
                <a:latin typeface="Californian FB" panose="0207040306080B030204" pitchFamily="18" charset="0"/>
              </a:rPr>
              <a:t>: Wydawnictwo Naukowe PWN, </a:t>
            </a:r>
            <a:r>
              <a:rPr lang="pl-PL" sz="2000" b="1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2006</a:t>
            </a:r>
            <a:endParaRPr lang="pl-PL" sz="2000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795251" y="3140014"/>
            <a:ext cx="8042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Wypasiony słownik najmłodszej polszczyzny </a:t>
            </a:r>
          </a:p>
          <a:p>
            <a:endParaRPr lang="pl-PL" sz="2000" b="1" u="sng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Bartek </a:t>
            </a:r>
            <a:r>
              <a:rPr lang="pl-PL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Chaciński ; rys. </a:t>
            </a:r>
            <a:r>
              <a:rPr lang="pl-PL" sz="2000" dirty="0" err="1">
                <a:solidFill>
                  <a:schemeClr val="bg1"/>
                </a:solidFill>
                <a:latin typeface="Californian FB" panose="0207040306080B030204" pitchFamily="18" charset="0"/>
              </a:rPr>
              <a:t>Enenek</a:t>
            </a:r>
            <a:r>
              <a:rPr lang="pl-PL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 [pseud</a:t>
            </a:r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.].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Kraków </a:t>
            </a:r>
            <a:r>
              <a:rPr lang="pl-PL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: Wydawnictwo "Znak", </a:t>
            </a:r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2003 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2290917"/>
            <a:ext cx="2105384" cy="3235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03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33" y="2295920"/>
            <a:ext cx="2064948" cy="2998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4361625" y="3013674"/>
            <a:ext cx="7309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Grzeczność w komunikacji językowej </a:t>
            </a:r>
          </a:p>
          <a:p>
            <a:endParaRPr lang="pl-PL" sz="2000" b="1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Małgorzata </a:t>
            </a:r>
            <a:r>
              <a:rPr lang="pl-PL" sz="2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Marcjanik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Warszawa : Wydawnictwo Naukowe PWN, 2007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72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382217" y="3140014"/>
            <a:ext cx="6954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Świat przez słowa </a:t>
            </a:r>
          </a:p>
          <a:p>
            <a:endParaRPr lang="pl-PL" sz="2000" b="1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Jerzy Bralczyk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Warszawa : Wydawnictwo Naukowe PWN, 2009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19" y="2509240"/>
            <a:ext cx="2040729" cy="2968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01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313206" y="3140014"/>
            <a:ext cx="7023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Kultura języka polskiego : teoria, zagadnienia leksykalne </a:t>
            </a:r>
          </a:p>
          <a:p>
            <a:endParaRPr lang="pl-PL" sz="2000" b="1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Andrzej Markowski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Warszawa : Wydawnictwo Naukowe PWN, 2006 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926" y="2713704"/>
            <a:ext cx="1985274" cy="287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696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35" y="2566219"/>
            <a:ext cx="2099173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rostokąt 6"/>
          <p:cNvSpPr/>
          <p:nvPr/>
        </p:nvSpPr>
        <p:spPr>
          <a:xfrm>
            <a:off x="4257369" y="3443888"/>
            <a:ext cx="7403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>
                <a:solidFill>
                  <a:schemeClr val="bg1"/>
                </a:solidFill>
                <a:latin typeface="Californian FB" panose="0207040306080B030204" pitchFamily="18" charset="0"/>
              </a:rPr>
              <a:t>Słownik dobrego stylu czyli Wyrazy, które się lubią </a:t>
            </a:r>
          </a:p>
          <a:p>
            <a:endParaRPr lang="pl-PL" sz="2000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Mirosław Bańko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Warszawa </a:t>
            </a:r>
            <a:r>
              <a:rPr lang="pl-PL" sz="2000" dirty="0">
                <a:solidFill>
                  <a:schemeClr val="bg1"/>
                </a:solidFill>
                <a:latin typeface="Californian FB" panose="0207040306080B030204" pitchFamily="18" charset="0"/>
              </a:rPr>
              <a:t>: Wydawnictwo Naukowe PWN, </a:t>
            </a:r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2006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49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795251" y="3140014"/>
            <a:ext cx="8042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Wybryki leksyki, czyli Współczesna polszczyzna przez studencki pryzmat</a:t>
            </a:r>
          </a:p>
          <a:p>
            <a:endParaRPr lang="pl-PL" sz="2000" b="1" dirty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Ewa Rudnicka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Warszawa: Wydawnictwa Uniwersytetu Warszawskiego, 2006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83" y="2465578"/>
            <a:ext cx="2030893" cy="296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830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16393" y="3191772"/>
            <a:ext cx="762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Kompetencje leksykalne uczniów w edukacji wczesnoszkolnej </a:t>
            </a:r>
          </a:p>
          <a:p>
            <a:endParaRPr lang="pl-PL" sz="2000" b="1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Anna Jakubowicz-</a:t>
            </a:r>
            <a:r>
              <a:rPr lang="pl-PL" sz="2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Bryx</a:t>
            </a:r>
            <a:endParaRPr lang="pl-PL" sz="2000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Bydgoszcz : Wydawnictwo Uniwersytetu Kazimierza Wielkiego, 2006</a:t>
            </a:r>
            <a:endParaRPr lang="pl-PL" sz="2000" dirty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7" y="2532710"/>
            <a:ext cx="1891907" cy="280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32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143</Words>
  <Application>Microsoft Office PowerPoint</Application>
  <PresentationFormat>Panoramiczny</PresentationFormat>
  <Paragraphs>40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Microsoft JhengHei UI</vt:lpstr>
      <vt:lpstr>Arial</vt:lpstr>
      <vt:lpstr>Calibri</vt:lpstr>
      <vt:lpstr>Calibri Light</vt:lpstr>
      <vt:lpstr>Californian FB</vt:lpstr>
      <vt:lpstr>Motyw pakietu Office</vt:lpstr>
      <vt:lpstr>  Święto ustanowione przez UNESCO  w celu zwrócenia uwagi na znaczenie mowy ojczystej  jako dziedzictwa  kulturowego.  Zachęcamy do korzystania ze zbiorów Biblioteki Pedagogicznej!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lutego - Międzynarodowy Dzień Języka Ojczystego</dc:title>
  <dc:creator>WypObs1</dc:creator>
  <cp:lastModifiedBy>D.Gołębiewska</cp:lastModifiedBy>
  <cp:revision>33</cp:revision>
  <dcterms:created xsi:type="dcterms:W3CDTF">2017-02-17T11:29:58Z</dcterms:created>
  <dcterms:modified xsi:type="dcterms:W3CDTF">2021-02-19T07:50:40Z</dcterms:modified>
</cp:coreProperties>
</file>